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 Light" charset="1" panose="00000400000000000000"/>
      <p:regular r:id="rId28"/>
    </p:embeddedFont>
    <p:embeddedFont>
      <p:font typeface="Montserrat Bold" charset="1" panose="00000800000000000000"/>
      <p:regular r:id="rId29"/>
    </p:embeddedFont>
    <p:embeddedFont>
      <p:font typeface="Brick Sans" charset="1" panose="00000000000000000000"/>
      <p:regular r:id="rId30"/>
    </p:embeddedFont>
    <p:embeddedFont>
      <p:font typeface="Montserrat" charset="1" panose="00000500000000000000"/>
      <p:regular r:id="rId31"/>
    </p:embeddedFont>
    <p:embeddedFont>
      <p:font typeface="Montserrat Bold Italics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Eddie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93645">
            <a:off x="-3471065" y="5138738"/>
            <a:ext cx="10315593" cy="9525"/>
            <a:chOff x="0" y="0"/>
            <a:chExt cx="13754124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1478" y="0"/>
            <a:ext cx="16586522" cy="10287000"/>
            <a:chOff x="0" y="0"/>
            <a:chExt cx="22115363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153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2115399">
                  <a:moveTo>
                    <a:pt x="0" y="0"/>
                  </a:moveTo>
                  <a:lnTo>
                    <a:pt x="22115399" y="0"/>
                  </a:lnTo>
                  <a:lnTo>
                    <a:pt x="2211539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t="0" r="-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1478" y="0"/>
            <a:ext cx="16609601" cy="10301296"/>
          </a:xfrm>
          <a:custGeom>
            <a:avLst/>
            <a:gdLst/>
            <a:ahLst/>
            <a:cxnLst/>
            <a:rect r="r" b="b" t="t" l="l"/>
            <a:pathLst>
              <a:path h="10301296" w="16609601">
                <a:moveTo>
                  <a:pt x="0" y="0"/>
                </a:moveTo>
                <a:lnTo>
                  <a:pt x="16609601" y="0"/>
                </a:lnTo>
                <a:lnTo>
                  <a:pt x="16609601" y="10301296"/>
                </a:lnTo>
                <a:lnTo>
                  <a:pt x="0" y="10301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6417" y="6009037"/>
            <a:ext cx="10264672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 spc="433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by SISTEM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6417" y="3994063"/>
            <a:ext cx="15199722" cy="198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3"/>
              </a:lnSpc>
            </a:pPr>
            <a:r>
              <a:rPr lang="en-US" sz="7216" spc="-4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802-GO :</a:t>
            </a:r>
          </a:p>
          <a:p>
            <a:pPr algn="l">
              <a:lnSpc>
                <a:spcPts val="7793"/>
              </a:lnSpc>
            </a:pPr>
            <a:r>
              <a:rPr lang="en-US" b="true" sz="7216" spc="-4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Barangay Management System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4967" y="335920"/>
            <a:ext cx="1216521" cy="1216521"/>
            <a:chOff x="0" y="0"/>
            <a:chExt cx="1622028" cy="1622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76722" y="1795562"/>
            <a:ext cx="973011" cy="973011"/>
            <a:chOff x="0" y="0"/>
            <a:chExt cx="1297348" cy="129734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87251" y="1028700"/>
          <a:ext cx="15824449" cy="9182100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182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7604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Valbuena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There are so many Arrows that doesn’t have a description. Example: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revised the diagram and included the data that flows through in and out of the processes and data stores.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6286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Valbuena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Level 1 Process 2 Request of Documents: The Request records data store is only saving the request and no other process one is retrieving the data that was stored. 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that flows through the process and Data Store will be named. We revised the Diagram so that there is a process that needs the data from the data store where the request of the residents is saved.  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5097955" y="3030246"/>
            <a:ext cx="5151656" cy="2751953"/>
          </a:xfrm>
          <a:custGeom>
            <a:avLst/>
            <a:gdLst/>
            <a:ahLst/>
            <a:cxnLst/>
            <a:rect r="r" b="b" t="t" l="l"/>
            <a:pathLst>
              <a:path h="2751953" w="5151656">
                <a:moveTo>
                  <a:pt x="0" y="0"/>
                </a:moveTo>
                <a:lnTo>
                  <a:pt x="5151656" y="0"/>
                </a:lnTo>
                <a:lnTo>
                  <a:pt x="5151656" y="2751953"/>
                </a:lnTo>
                <a:lnTo>
                  <a:pt x="0" y="275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727215" y="7906274"/>
            <a:ext cx="1893136" cy="2094015"/>
          </a:xfrm>
          <a:custGeom>
            <a:avLst/>
            <a:gdLst/>
            <a:ahLst/>
            <a:cxnLst/>
            <a:rect r="r" b="b" t="t" l="l"/>
            <a:pathLst>
              <a:path h="2094015" w="1893136">
                <a:moveTo>
                  <a:pt x="0" y="0"/>
                </a:moveTo>
                <a:lnTo>
                  <a:pt x="1893136" y="0"/>
                </a:lnTo>
                <a:lnTo>
                  <a:pt x="1893136" y="2094016"/>
                </a:lnTo>
                <a:lnTo>
                  <a:pt x="0" y="2094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871138" y="3174227"/>
            <a:ext cx="2844389" cy="2607972"/>
          </a:xfrm>
          <a:custGeom>
            <a:avLst/>
            <a:gdLst/>
            <a:ahLst/>
            <a:cxnLst/>
            <a:rect r="r" b="b" t="t" l="l"/>
            <a:pathLst>
              <a:path h="2607972" w="2844389">
                <a:moveTo>
                  <a:pt x="0" y="0"/>
                </a:moveTo>
                <a:lnTo>
                  <a:pt x="2844388" y="0"/>
                </a:lnTo>
                <a:lnTo>
                  <a:pt x="2844388" y="2607972"/>
                </a:lnTo>
                <a:lnTo>
                  <a:pt x="0" y="2607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564311" y="7710177"/>
            <a:ext cx="3891250" cy="2290113"/>
          </a:xfrm>
          <a:custGeom>
            <a:avLst/>
            <a:gdLst/>
            <a:ahLst/>
            <a:cxnLst/>
            <a:rect r="r" b="b" t="t" l="l"/>
            <a:pathLst>
              <a:path h="2290113" w="3891250">
                <a:moveTo>
                  <a:pt x="0" y="0"/>
                </a:moveTo>
                <a:lnTo>
                  <a:pt x="3891251" y="0"/>
                </a:lnTo>
                <a:lnTo>
                  <a:pt x="3891251" y="2290113"/>
                </a:lnTo>
                <a:lnTo>
                  <a:pt x="0" y="2290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3606535" y="208940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DFD Comments Matrix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49151" y="1957693"/>
          <a:ext cx="15824449" cy="7058025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193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86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Valbuena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DFD, Level 1 Process 2 Request documents: No data flow from the 3 processes under the Document details and shows that one process goes to three right away.  The processes also doesn’t have a number so it’s hard to distinguish if the following processes are inside of one or not.  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Addition of data that flows from the processes. Addition of process numbers e.g., 2.3 under that is 2.3.1, 2.3.2, 2.3.3 [...]. 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6051710" y="6072493"/>
            <a:ext cx="3054190" cy="2701104"/>
          </a:xfrm>
          <a:custGeom>
            <a:avLst/>
            <a:gdLst/>
            <a:ahLst/>
            <a:cxnLst/>
            <a:rect r="r" b="b" t="t" l="l"/>
            <a:pathLst>
              <a:path h="2701104" w="3054190">
                <a:moveTo>
                  <a:pt x="0" y="0"/>
                </a:moveTo>
                <a:lnTo>
                  <a:pt x="3054190" y="0"/>
                </a:lnTo>
                <a:lnTo>
                  <a:pt x="3054190" y="2701104"/>
                </a:lnTo>
                <a:lnTo>
                  <a:pt x="0" y="2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946296" y="5446943"/>
            <a:ext cx="6539440" cy="3062119"/>
          </a:xfrm>
          <a:custGeom>
            <a:avLst/>
            <a:gdLst/>
            <a:ahLst/>
            <a:cxnLst/>
            <a:rect r="r" b="b" t="t" l="l"/>
            <a:pathLst>
              <a:path h="3062119" w="6539440">
                <a:moveTo>
                  <a:pt x="0" y="0"/>
                </a:moveTo>
                <a:lnTo>
                  <a:pt x="6539439" y="0"/>
                </a:lnTo>
                <a:lnTo>
                  <a:pt x="6539439" y="3062118"/>
                </a:lnTo>
                <a:lnTo>
                  <a:pt x="0" y="306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3568435" y="1137932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DFD Comments Matrix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49151" y="1028700"/>
          <a:ext cx="15824449" cy="8963025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183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47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Valbuena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Case names should also be the same name as DFD since it is connected, the same with the other diagrams to avoid confusion.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revised the names of the processes on the Diagrams so that it will be connected to one another.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5636083" y="3877072"/>
            <a:ext cx="4239943" cy="5806343"/>
          </a:xfrm>
          <a:custGeom>
            <a:avLst/>
            <a:gdLst/>
            <a:ahLst/>
            <a:cxnLst/>
            <a:rect r="r" b="b" t="t" l="l"/>
            <a:pathLst>
              <a:path h="5806343" w="4239943">
                <a:moveTo>
                  <a:pt x="0" y="0"/>
                </a:moveTo>
                <a:lnTo>
                  <a:pt x="4239943" y="0"/>
                </a:lnTo>
                <a:lnTo>
                  <a:pt x="4239943" y="5806344"/>
                </a:lnTo>
                <a:lnTo>
                  <a:pt x="0" y="5806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1960525" y="3305305"/>
            <a:ext cx="4817862" cy="6113575"/>
          </a:xfrm>
          <a:custGeom>
            <a:avLst/>
            <a:gdLst/>
            <a:ahLst/>
            <a:cxnLst/>
            <a:rect r="r" b="b" t="t" l="l"/>
            <a:pathLst>
              <a:path h="6113575" w="4817862">
                <a:moveTo>
                  <a:pt x="0" y="0"/>
                </a:moveTo>
                <a:lnTo>
                  <a:pt x="4817862" y="0"/>
                </a:lnTo>
                <a:lnTo>
                  <a:pt x="4817862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3606535" y="208940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DFD Comments Matrix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49151" y="1614793"/>
          <a:ext cx="15824449" cy="7934325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18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5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Mr. Gumogda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Activity Diagram Manage Account: The decisions on the flow is confusing. 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changed the content of the “decision” to a “question” e.g., “ Is the user able to log in?” and will be answered by Yes and No, the process will go on. 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12295380" y="3967814"/>
            <a:ext cx="4019910" cy="5315802"/>
          </a:xfrm>
          <a:custGeom>
            <a:avLst/>
            <a:gdLst/>
            <a:ahLst/>
            <a:cxnLst/>
            <a:rect r="r" b="b" t="t" l="l"/>
            <a:pathLst>
              <a:path h="5315802" w="4019910">
                <a:moveTo>
                  <a:pt x="0" y="0"/>
                </a:moveTo>
                <a:lnTo>
                  <a:pt x="4019910" y="0"/>
                </a:lnTo>
                <a:lnTo>
                  <a:pt x="4019910" y="5315802"/>
                </a:lnTo>
                <a:lnTo>
                  <a:pt x="0" y="531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3568435" y="795032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Activity Diagram Comments Matrix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49151" y="1876730"/>
          <a:ext cx="15824449" cy="7410450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19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13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Valbuena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Activity Diagram: Request Document The flow shows a dead end where there is no process next after the system informs the user that they will be notified after the requested documents become available for pick up.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Addition of next flow on the process until it reaches the end of the activity.  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      </a:t>
                      </a: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5506925" y="5381049"/>
            <a:ext cx="4208381" cy="3711137"/>
          </a:xfrm>
          <a:custGeom>
            <a:avLst/>
            <a:gdLst/>
            <a:ahLst/>
            <a:cxnLst/>
            <a:rect r="r" b="b" t="t" l="l"/>
            <a:pathLst>
              <a:path h="3711137" w="4208381">
                <a:moveTo>
                  <a:pt x="0" y="0"/>
                </a:moveTo>
                <a:lnTo>
                  <a:pt x="4208380" y="0"/>
                </a:lnTo>
                <a:lnTo>
                  <a:pt x="4208380" y="3711137"/>
                </a:lnTo>
                <a:lnTo>
                  <a:pt x="0" y="3711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882786" y="4318087"/>
            <a:ext cx="6592615" cy="3729909"/>
          </a:xfrm>
          <a:custGeom>
            <a:avLst/>
            <a:gdLst/>
            <a:ahLst/>
            <a:cxnLst/>
            <a:rect r="r" b="b" t="t" l="l"/>
            <a:pathLst>
              <a:path h="3729909" w="6592615">
                <a:moveTo>
                  <a:pt x="0" y="0"/>
                </a:moveTo>
                <a:lnTo>
                  <a:pt x="6592615" y="0"/>
                </a:lnTo>
                <a:lnTo>
                  <a:pt x="6592615" y="3729909"/>
                </a:lnTo>
                <a:lnTo>
                  <a:pt x="0" y="3729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3568435" y="1056970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Activity Diagram Comments Matrix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1934851" y="2336486"/>
          <a:ext cx="15824449" cy="7414768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234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1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Gardon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alternate flow should contain only alternate routes which goes back to the main flow.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Revised the alternate flow to include alternate routes that leads back to the main flow, removing any unrelated details.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10890135" y="5009835"/>
            <a:ext cx="6521593" cy="4248465"/>
          </a:xfrm>
          <a:custGeom>
            <a:avLst/>
            <a:gdLst/>
            <a:ahLst/>
            <a:cxnLst/>
            <a:rect r="r" b="b" t="t" l="l"/>
            <a:pathLst>
              <a:path h="4248465" w="6521593">
                <a:moveTo>
                  <a:pt x="0" y="0"/>
                </a:moveTo>
                <a:lnTo>
                  <a:pt x="6521593" y="0"/>
                </a:lnTo>
                <a:lnTo>
                  <a:pt x="6521593" y="4248465"/>
                </a:lnTo>
                <a:lnTo>
                  <a:pt x="0" y="4248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506343" y="1297746"/>
            <a:ext cx="14681465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Fully-Dressed Use Case Comments Matrix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93645">
            <a:off x="-3471065" y="5138738"/>
            <a:ext cx="10315593" cy="9525"/>
            <a:chOff x="0" y="0"/>
            <a:chExt cx="13754124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1478" y="0"/>
            <a:ext cx="16586522" cy="10287000"/>
            <a:chOff x="0" y="0"/>
            <a:chExt cx="22115363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153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2115399">
                  <a:moveTo>
                    <a:pt x="0" y="0"/>
                  </a:moveTo>
                  <a:lnTo>
                    <a:pt x="22115399" y="0"/>
                  </a:lnTo>
                  <a:lnTo>
                    <a:pt x="2211539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" t="0" r="-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1478" y="0"/>
            <a:ext cx="16586550" cy="10287000"/>
          </a:xfrm>
          <a:custGeom>
            <a:avLst/>
            <a:gdLst/>
            <a:ahLst/>
            <a:cxnLst/>
            <a:rect r="r" b="b" t="t" l="l"/>
            <a:pathLst>
              <a:path h="10287000" w="16586550">
                <a:moveTo>
                  <a:pt x="0" y="0"/>
                </a:moveTo>
                <a:lnTo>
                  <a:pt x="16586550" y="0"/>
                </a:lnTo>
                <a:lnTo>
                  <a:pt x="165865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2609" y="7498184"/>
            <a:ext cx="10264672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 spc="4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 | 802 - 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2609" y="4838809"/>
            <a:ext cx="13110758" cy="263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9"/>
              </a:lnSpc>
            </a:pPr>
            <a:r>
              <a:rPr lang="en-US" b="true" sz="9499" spc="-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Entity Relationship Diagram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406" y="320725"/>
            <a:ext cx="1216521" cy="1216521"/>
            <a:chOff x="0" y="0"/>
            <a:chExt cx="1622028" cy="1622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5161" y="1780367"/>
            <a:ext cx="973011" cy="973011"/>
            <a:chOff x="0" y="0"/>
            <a:chExt cx="1297348" cy="129734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844378" y="530981"/>
            <a:ext cx="7186322" cy="9534093"/>
          </a:xfrm>
          <a:custGeom>
            <a:avLst/>
            <a:gdLst/>
            <a:ahLst/>
            <a:cxnLst/>
            <a:rect r="r" b="b" t="t" l="l"/>
            <a:pathLst>
              <a:path h="9534093" w="7186322">
                <a:moveTo>
                  <a:pt x="0" y="0"/>
                </a:moveTo>
                <a:lnTo>
                  <a:pt x="7186322" y="0"/>
                </a:lnTo>
                <a:lnTo>
                  <a:pt x="7186322" y="9534092"/>
                </a:lnTo>
                <a:lnTo>
                  <a:pt x="0" y="9534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15377" y="3737610"/>
            <a:ext cx="8509769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99" spc="-42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Entity Relationship Diagram (ERD)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93645">
            <a:off x="-3471065" y="5138738"/>
            <a:ext cx="10315593" cy="9525"/>
            <a:chOff x="0" y="0"/>
            <a:chExt cx="13754124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0552" y="396700"/>
            <a:ext cx="1216521" cy="1216521"/>
            <a:chOff x="0" y="0"/>
            <a:chExt cx="1622028" cy="1622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01478" y="0"/>
            <a:ext cx="16586522" cy="10287000"/>
            <a:chOff x="0" y="0"/>
            <a:chExt cx="22115363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153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2115399">
                  <a:moveTo>
                    <a:pt x="0" y="0"/>
                  </a:moveTo>
                  <a:lnTo>
                    <a:pt x="22115399" y="0"/>
                  </a:lnTo>
                  <a:lnTo>
                    <a:pt x="2211539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t="0" r="-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01478" y="0"/>
            <a:ext cx="16586550" cy="10287000"/>
          </a:xfrm>
          <a:custGeom>
            <a:avLst/>
            <a:gdLst/>
            <a:ahLst/>
            <a:cxnLst/>
            <a:rect r="r" b="b" t="t" l="l"/>
            <a:pathLst>
              <a:path h="10287000" w="16586550">
                <a:moveTo>
                  <a:pt x="0" y="0"/>
                </a:moveTo>
                <a:lnTo>
                  <a:pt x="16586550" y="0"/>
                </a:lnTo>
                <a:lnTo>
                  <a:pt x="165865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2460" y="6056393"/>
            <a:ext cx="10264672" cy="37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 spc="4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 | 802 - 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82460" y="3932251"/>
            <a:ext cx="13723079" cy="209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7500" spc="-4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 &amp;</a:t>
            </a:r>
          </a:p>
          <a:p>
            <a:pPr algn="l">
              <a:lnSpc>
                <a:spcPts val="8100"/>
              </a:lnSpc>
            </a:pPr>
            <a:r>
              <a:rPr lang="en-US" b="true" sz="7500" spc="-4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Hosted Prototype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0552" y="396700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659657" y="1997036"/>
          <a:ext cx="14684462" cy="7788835"/>
        </p:xfrm>
        <a:graphic>
          <a:graphicData uri="http://schemas.openxmlformats.org/drawingml/2006/table">
            <a:tbl>
              <a:tblPr/>
              <a:tblGrid>
                <a:gridCol w="2793878"/>
                <a:gridCol w="3963528"/>
                <a:gridCol w="3963528"/>
                <a:gridCol w="3963528"/>
              </a:tblGrid>
              <a:tr h="839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Diagrams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9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Joana Grace Garcia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Final Paper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Presentation Deck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DFD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Fully-Dressed Use Case</a:t>
                      </a:r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Cases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70"/>
                        </a:lnSpc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 Request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9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Jhon Iberson Marinas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Comment Matrix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Fully-Dressed Use Case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Activity Diagram w/ Swimlanes</a:t>
                      </a:r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70"/>
                        </a:lnSpc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About Us Section (Home Page)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9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Allan Miguel Moldez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Final Paper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MOTMs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Case Diagram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DFD</a:t>
                      </a:r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Fully-Dressed Use Case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70"/>
                        </a:lnSpc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Homepage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9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Hazel Ann Mones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Final Paper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Documentation Lead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DFD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Fully-Dressed Use Case</a:t>
                      </a:r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Cases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70"/>
                        </a:lnSpc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 In and Register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9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Jose Enrique Nunez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Comment Matrix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Fully-Dressed Use Case</a:t>
                      </a:r>
                      <a:endParaRPr lang="en-US" sz="1100"/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Activity Diagram w/ Swimlanes</a:t>
                      </a:r>
                    </a:p>
                    <a:p>
                      <a:pPr algn="l" marL="334649" indent="-167324" lvl="1">
                        <a:lnSpc>
                          <a:spcPts val="2170"/>
                        </a:lnSpc>
                        <a:buFont typeface="Arial"/>
                        <a:buChar char="•"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ERD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70"/>
                        </a:lnSpc>
                        <a:defRPr/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Barangay Contact Section </a:t>
                      </a:r>
                      <a:endParaRPr lang="en-US" sz="1100"/>
                    </a:p>
                    <a:p>
                      <a:pPr algn="l">
                        <a:lnSpc>
                          <a:spcPts val="2170"/>
                        </a:lnSpc>
                      </a:pPr>
                      <a:r>
                        <a:rPr lang="en-US" sz="155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(Home Page)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715776" y="575310"/>
            <a:ext cx="16572224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b="true" sz="6999" spc="-42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Contributions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655021" y="5124441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83018" y="2392484"/>
            <a:ext cx="2585178" cy="25851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121" t="0" r="-712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69387" y="2392583"/>
            <a:ext cx="2585178" cy="25851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80" t="0" r="-248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396649" y="2392682"/>
            <a:ext cx="2585178" cy="25851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3406" y="320725"/>
            <a:ext cx="1216521" cy="1216521"/>
            <a:chOff x="0" y="0"/>
            <a:chExt cx="1622028" cy="1622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55161" y="1780367"/>
            <a:ext cx="973011" cy="973011"/>
            <a:chOff x="0" y="0"/>
            <a:chExt cx="1297348" cy="129734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483187" y="6177718"/>
            <a:ext cx="2573121" cy="257312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0100" t="0" r="-27244" b="-37001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962562" y="6177817"/>
            <a:ext cx="2573022" cy="257302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746" r="0" b="-5746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333138" y="6178147"/>
            <a:ext cx="2585178" cy="258517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6666" r="0" b="-16666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4533435" y="501475"/>
            <a:ext cx="9221129" cy="119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b="true" sz="8600" spc="-52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09037" y="9097030"/>
            <a:ext cx="2080171" cy="5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b="true" sz="1574" spc="-15">
                <a:solidFill>
                  <a:srgbClr val="454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Allan Miguel Moldez</a:t>
            </a:r>
          </a:p>
          <a:p>
            <a:pPr algn="ctr">
              <a:lnSpc>
                <a:spcPts val="2047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357969" y="5311895"/>
            <a:ext cx="2208014" cy="5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b="true" sz="1574" spc="-15">
                <a:solidFill>
                  <a:srgbClr val="454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Jhon Iberson Marinas</a:t>
            </a:r>
          </a:p>
          <a:p>
            <a:pPr algn="ctr">
              <a:lnSpc>
                <a:spcPts val="2047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055315" y="5311796"/>
            <a:ext cx="2040582" cy="5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b="true" sz="1574" spc="-15">
                <a:solidFill>
                  <a:srgbClr val="454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Jose Enrique Nunez</a:t>
            </a:r>
          </a:p>
          <a:p>
            <a:pPr algn="ctr">
              <a:lnSpc>
                <a:spcPts val="2047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1733279" y="9097129"/>
            <a:ext cx="1784896" cy="5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b="true" sz="1574" spc="-15">
                <a:solidFill>
                  <a:srgbClr val="454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Hazel Ann Mones</a:t>
            </a:r>
          </a:p>
          <a:p>
            <a:pPr algn="ctr">
              <a:lnSpc>
                <a:spcPts val="2047"/>
              </a:lnSpc>
              <a:spcBef>
                <a:spcPct val="0"/>
              </a:spcBef>
            </a:pPr>
            <a:r>
              <a:rPr lang="en-US" sz="1574" spc="-15">
                <a:solidFill>
                  <a:srgbClr val="454699"/>
                </a:solidFill>
                <a:latin typeface="Montserrat"/>
                <a:ea typeface="Montserrat"/>
                <a:cs typeface="Montserrat"/>
                <a:sym typeface="Montserrat"/>
              </a:rPr>
              <a:t>Project Leader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771173" y="9097129"/>
            <a:ext cx="1974503" cy="5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b="true" sz="1574" spc="-15">
                <a:solidFill>
                  <a:srgbClr val="454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Joana Grace Garcia</a:t>
            </a:r>
          </a:p>
          <a:p>
            <a:pPr algn="ctr">
              <a:lnSpc>
                <a:spcPts val="2047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4829234" y="5311994"/>
            <a:ext cx="1720007" cy="5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b="true" sz="1574" spc="-15">
                <a:solidFill>
                  <a:srgbClr val="45469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Ryan John Perez</a:t>
            </a:r>
          </a:p>
          <a:p>
            <a:pPr algn="ctr">
              <a:lnSpc>
                <a:spcPts val="2047"/>
              </a:lnSpc>
              <a:spcBef>
                <a:spcPct val="0"/>
              </a:spcBef>
            </a:pPr>
            <a:r>
              <a:rPr lang="en-US" sz="1574" spc="-15">
                <a:solidFill>
                  <a:srgbClr val="454699"/>
                </a:solidFill>
                <a:latin typeface="Montserrat"/>
                <a:ea typeface="Montserrat"/>
                <a:cs typeface="Montserrat"/>
                <a:sym typeface="Montserrat"/>
              </a:rPr>
              <a:t>Adviser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136442" y="9943514"/>
            <a:ext cx="151558" cy="34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533435" y="815432"/>
            <a:ext cx="9221129" cy="119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b="true" sz="8600" spc="-52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8814" y="3220478"/>
            <a:ext cx="1864901" cy="119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b="true" sz="8438" i="true" spc="-51">
                <a:solidFill>
                  <a:srgbClr val="03479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6533" y="3489080"/>
            <a:ext cx="4971292" cy="60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4316" spc="-26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814" y="5070030"/>
            <a:ext cx="1864901" cy="118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b="true" sz="8438" i="true" spc="-51">
                <a:solidFill>
                  <a:srgbClr val="03479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6533" y="5334980"/>
            <a:ext cx="5602305" cy="60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4315" spc="-26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Comments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8814" y="7071524"/>
            <a:ext cx="1864901" cy="118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b="true" sz="8438" i="true" spc="-51">
                <a:solidFill>
                  <a:srgbClr val="03479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06496" y="3220478"/>
            <a:ext cx="1864901" cy="118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b="true" sz="8438" i="true" spc="-51">
                <a:solidFill>
                  <a:srgbClr val="03479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06496" y="5070030"/>
            <a:ext cx="1864901" cy="118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b="true" sz="8438" i="true" spc="-51">
                <a:solidFill>
                  <a:srgbClr val="03479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6533" y="7061896"/>
            <a:ext cx="6066166" cy="119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4315" spc="-26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Entity Relationship Diagram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71397" y="3489099"/>
            <a:ext cx="5917789" cy="60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4315" spc="-26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Repository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71397" y="4962923"/>
            <a:ext cx="5917789" cy="119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4315" spc="-26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Hosted Prototype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85367" y="7071524"/>
            <a:ext cx="1864901" cy="118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4"/>
              </a:lnSpc>
            </a:pPr>
            <a:r>
              <a:rPr lang="en-US" b="true" sz="8438" i="true" spc="-51">
                <a:solidFill>
                  <a:srgbClr val="034793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71397" y="7061896"/>
            <a:ext cx="5632445" cy="119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4315" spc="-26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 Contributions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36442" y="9943514"/>
            <a:ext cx="151558" cy="34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93645">
            <a:off x="-3471065" y="5138738"/>
            <a:ext cx="10315593" cy="9525"/>
            <a:chOff x="0" y="0"/>
            <a:chExt cx="13754124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3406" y="320725"/>
            <a:ext cx="1216521" cy="1216521"/>
            <a:chOff x="0" y="0"/>
            <a:chExt cx="1622028" cy="1622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17073" y="0"/>
            <a:ext cx="16770927" cy="10389009"/>
            <a:chOff x="0" y="0"/>
            <a:chExt cx="22361236" cy="1385201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8702" r="0" b="8702"/>
            <a:stretch>
              <a:fillRect/>
            </a:stretch>
          </p:blipFill>
          <p:spPr>
            <a:xfrm flipH="false" flipV="false">
              <a:off x="0" y="0"/>
              <a:ext cx="22361236" cy="13852012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517073" y="-14296"/>
            <a:ext cx="16770927" cy="10401351"/>
          </a:xfrm>
          <a:custGeom>
            <a:avLst/>
            <a:gdLst/>
            <a:ahLst/>
            <a:cxnLst/>
            <a:rect r="r" b="b" t="t" l="l"/>
            <a:pathLst>
              <a:path h="10401351" w="16770927">
                <a:moveTo>
                  <a:pt x="0" y="0"/>
                </a:moveTo>
                <a:lnTo>
                  <a:pt x="16770927" y="0"/>
                </a:lnTo>
                <a:lnTo>
                  <a:pt x="16770927" y="10401351"/>
                </a:lnTo>
                <a:lnTo>
                  <a:pt x="0" y="1040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2609" y="7498184"/>
            <a:ext cx="10264672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 spc="4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Barangay 802, Sta Ana, Manila 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2609" y="6107954"/>
            <a:ext cx="13110758" cy="133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9"/>
              </a:lnSpc>
            </a:pPr>
            <a:r>
              <a:rPr lang="en-US" b="true" sz="9499" spc="-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5161" y="1780367"/>
            <a:ext cx="973011" cy="973011"/>
            <a:chOff x="0" y="0"/>
            <a:chExt cx="1297348" cy="129734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136442" y="9943514"/>
            <a:ext cx="151558" cy="34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7843142" y="591639"/>
          <a:ext cx="9553353" cy="9103722"/>
        </p:xfrm>
        <a:graphic>
          <a:graphicData uri="http://schemas.openxmlformats.org/drawingml/2006/table">
            <a:tbl>
              <a:tblPr/>
              <a:tblGrid>
                <a:gridCol w="1758685"/>
                <a:gridCol w="7794668"/>
              </a:tblGrid>
              <a:tr h="1630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3479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For: 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1A1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Barangay officials, residents, businesses, and community organizations in Barangay 802 Sta. Ana, Manila City.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3479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Who: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1A1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Encounter challenges in service provision and access, communication, and resident engagement. 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0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3479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The: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1A1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802-GO is a centralized digital platform.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47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3479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That: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1A1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Enhances service access, communication, and community engagement. 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2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3479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Unlike: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1A1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Conventional Barangay Systems.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6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34793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Our Product: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1A1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Provides a user-friendly, one-stop website that empowers residents, supports local businesses, streamlines governance.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8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0" id="20"/>
          <p:cNvSpPr txBox="true"/>
          <p:nvPr/>
        </p:nvSpPr>
        <p:spPr>
          <a:xfrm rot="0">
            <a:off x="2218225" y="4011168"/>
            <a:ext cx="5122469" cy="23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8"/>
              </a:lnSpc>
            </a:pPr>
            <a:r>
              <a:rPr lang="en-US" sz="8600" spc="-51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</a:t>
            </a:r>
          </a:p>
          <a:p>
            <a:pPr algn="l">
              <a:lnSpc>
                <a:spcPts val="9288"/>
              </a:lnSpc>
            </a:pPr>
            <a:r>
              <a:rPr lang="en-US" sz="8600" spc="-52" b="true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93645">
            <a:off x="-3471065" y="5138738"/>
            <a:ext cx="10315593" cy="9525"/>
            <a:chOff x="0" y="0"/>
            <a:chExt cx="13754124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1478" y="0"/>
            <a:ext cx="16586522" cy="10287000"/>
            <a:chOff x="0" y="0"/>
            <a:chExt cx="22115363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1153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2115399">
                  <a:moveTo>
                    <a:pt x="0" y="0"/>
                  </a:moveTo>
                  <a:lnTo>
                    <a:pt x="22115399" y="0"/>
                  </a:lnTo>
                  <a:lnTo>
                    <a:pt x="2211539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" t="0" r="-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1478" y="0"/>
            <a:ext cx="16586550" cy="10287000"/>
          </a:xfrm>
          <a:custGeom>
            <a:avLst/>
            <a:gdLst/>
            <a:ahLst/>
            <a:cxnLst/>
            <a:rect r="r" b="b" t="t" l="l"/>
            <a:pathLst>
              <a:path h="10287000" w="16586550">
                <a:moveTo>
                  <a:pt x="0" y="0"/>
                </a:moveTo>
                <a:lnTo>
                  <a:pt x="16586550" y="0"/>
                </a:lnTo>
                <a:lnTo>
                  <a:pt x="165865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2609" y="7498184"/>
            <a:ext cx="10264672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 spc="4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 | 802 - 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2609" y="6107954"/>
            <a:ext cx="13110758" cy="133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9"/>
              </a:lnSpc>
            </a:pPr>
            <a:r>
              <a:rPr lang="en-US" b="true" sz="9499" spc="-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Comments Matrix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406" y="320725"/>
            <a:ext cx="1216521" cy="1216521"/>
            <a:chOff x="0" y="0"/>
            <a:chExt cx="1622028" cy="1622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5161" y="1780367"/>
            <a:ext cx="973011" cy="973011"/>
            <a:chOff x="0" y="0"/>
            <a:chExt cx="1297348" cy="129734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87251" y="1028700"/>
          <a:ext cx="15824449" cy="8948610"/>
        </p:xfrm>
        <a:graphic>
          <a:graphicData uri="http://schemas.openxmlformats.org/drawingml/2006/table">
            <a:tbl>
              <a:tblPr/>
              <a:tblGrid>
                <a:gridCol w="2633265"/>
                <a:gridCol w="5993062"/>
                <a:gridCol w="7198122"/>
              </a:tblGrid>
              <a:tr h="9183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620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Gardon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Flow line text indicators should always be horizontal, not vertical.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Adjusted the diagram to ensure all flow line text indicators are horizontal. 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68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Gardon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Flow line text indicators must be data.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Updated all flow line text indicators to be “data”, ensuring they are aligned with the required format.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5097955" y="3181109"/>
            <a:ext cx="5151656" cy="2301172"/>
          </a:xfrm>
          <a:custGeom>
            <a:avLst/>
            <a:gdLst/>
            <a:ahLst/>
            <a:cxnLst/>
            <a:rect r="r" b="b" t="t" l="l"/>
            <a:pathLst>
              <a:path h="2301172" w="5151656">
                <a:moveTo>
                  <a:pt x="0" y="0"/>
                </a:moveTo>
                <a:lnTo>
                  <a:pt x="5151656" y="0"/>
                </a:lnTo>
                <a:lnTo>
                  <a:pt x="5151656" y="2301172"/>
                </a:lnTo>
                <a:lnTo>
                  <a:pt x="0" y="230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097955" y="7092114"/>
            <a:ext cx="5151656" cy="2524164"/>
          </a:xfrm>
          <a:custGeom>
            <a:avLst/>
            <a:gdLst/>
            <a:ahLst/>
            <a:cxnLst/>
            <a:rect r="r" b="b" t="t" l="l"/>
            <a:pathLst>
              <a:path h="2524164" w="5151656">
                <a:moveTo>
                  <a:pt x="0" y="0"/>
                </a:moveTo>
                <a:lnTo>
                  <a:pt x="5151656" y="0"/>
                </a:lnTo>
                <a:lnTo>
                  <a:pt x="5151656" y="2524164"/>
                </a:lnTo>
                <a:lnTo>
                  <a:pt x="0" y="2524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156929" y="3181109"/>
            <a:ext cx="4003542" cy="2257553"/>
          </a:xfrm>
          <a:custGeom>
            <a:avLst/>
            <a:gdLst/>
            <a:ahLst/>
            <a:cxnLst/>
            <a:rect r="r" b="b" t="t" l="l"/>
            <a:pathLst>
              <a:path h="2257553" w="4003542">
                <a:moveTo>
                  <a:pt x="0" y="0"/>
                </a:moveTo>
                <a:lnTo>
                  <a:pt x="4003542" y="0"/>
                </a:lnTo>
                <a:lnTo>
                  <a:pt x="4003542" y="2257553"/>
                </a:lnTo>
                <a:lnTo>
                  <a:pt x="0" y="2257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575272" y="7092114"/>
            <a:ext cx="5413756" cy="2524164"/>
          </a:xfrm>
          <a:custGeom>
            <a:avLst/>
            <a:gdLst/>
            <a:ahLst/>
            <a:cxnLst/>
            <a:rect r="r" b="b" t="t" l="l"/>
            <a:pathLst>
              <a:path h="2524164" w="5413756">
                <a:moveTo>
                  <a:pt x="0" y="0"/>
                </a:moveTo>
                <a:lnTo>
                  <a:pt x="5413756" y="0"/>
                </a:lnTo>
                <a:lnTo>
                  <a:pt x="5413756" y="2524164"/>
                </a:lnTo>
                <a:lnTo>
                  <a:pt x="0" y="2524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3606535" y="208940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DFD Comments Matrix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96776" y="1028700"/>
          <a:ext cx="15824449" cy="8985413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18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71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Gardon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&amp;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Ms. Valbuena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stores can be reduced to 1 and Generalized data store. And that, the Multiple Data Stores are not required in Data Flow Diagram. This can be specified on when creating the ERD. 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Consolidated multiple data stores into a single, generalized data store to simplify the diagram.</a:t>
                      </a:r>
                      <a:endParaRPr lang="en-US" sz="1100"/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</a:p>
                    <a:p>
                      <a:pPr algn="l">
                        <a:lnSpc>
                          <a:spcPts val="2720"/>
                        </a:lnSpc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6607278" y="4231324"/>
            <a:ext cx="1810757" cy="5468011"/>
          </a:xfrm>
          <a:custGeom>
            <a:avLst/>
            <a:gdLst/>
            <a:ahLst/>
            <a:cxnLst/>
            <a:rect r="r" b="b" t="t" l="l"/>
            <a:pathLst>
              <a:path h="5468011" w="1810757">
                <a:moveTo>
                  <a:pt x="0" y="0"/>
                </a:moveTo>
                <a:lnTo>
                  <a:pt x="1810758" y="0"/>
                </a:lnTo>
                <a:lnTo>
                  <a:pt x="1810758" y="5468011"/>
                </a:lnTo>
                <a:lnTo>
                  <a:pt x="0" y="5468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1712695" y="4231324"/>
            <a:ext cx="5174034" cy="4975879"/>
          </a:xfrm>
          <a:custGeom>
            <a:avLst/>
            <a:gdLst/>
            <a:ahLst/>
            <a:cxnLst/>
            <a:rect r="r" b="b" t="t" l="l"/>
            <a:pathLst>
              <a:path h="4975879" w="5174034">
                <a:moveTo>
                  <a:pt x="0" y="0"/>
                </a:moveTo>
                <a:lnTo>
                  <a:pt x="5174034" y="0"/>
                </a:lnTo>
                <a:lnTo>
                  <a:pt x="5174034" y="4975879"/>
                </a:lnTo>
                <a:lnTo>
                  <a:pt x="0" y="4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3606535" y="208940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DFD Comments Matrix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570702" y="2008533"/>
            <a:ext cx="36466" cy="9525"/>
            <a:chOff x="0" y="0"/>
            <a:chExt cx="48621" cy="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1" cy="12700"/>
            </a:xfrm>
            <a:custGeom>
              <a:avLst/>
              <a:gdLst/>
              <a:ahLst/>
              <a:cxnLst/>
              <a:rect r="r" b="b" t="t" l="l"/>
              <a:pathLst>
                <a:path h="12700" w="48641">
                  <a:moveTo>
                    <a:pt x="6350" y="0"/>
                  </a:moveTo>
                  <a:lnTo>
                    <a:pt x="42291" y="0"/>
                  </a:lnTo>
                  <a:cubicBezTo>
                    <a:pt x="45847" y="0"/>
                    <a:pt x="48641" y="2794"/>
                    <a:pt x="48641" y="6350"/>
                  </a:cubicBezTo>
                  <a:cubicBezTo>
                    <a:pt x="48641" y="9906"/>
                    <a:pt x="45847" y="12700"/>
                    <a:pt x="4229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5393645">
            <a:off x="-3456318" y="5138738"/>
            <a:ext cx="10315593" cy="9525"/>
            <a:chOff x="0" y="0"/>
            <a:chExt cx="13754124" cy="12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4100" cy="12700"/>
            </a:xfrm>
            <a:custGeom>
              <a:avLst/>
              <a:gdLst/>
              <a:ahLst/>
              <a:cxnLst/>
              <a:rect r="r" b="b" t="t" l="l"/>
              <a:pathLst>
                <a:path h="12700" w="13754100">
                  <a:moveTo>
                    <a:pt x="6350" y="0"/>
                  </a:moveTo>
                  <a:lnTo>
                    <a:pt x="13747750" y="0"/>
                  </a:lnTo>
                  <a:cubicBezTo>
                    <a:pt x="13751306" y="0"/>
                    <a:pt x="13754100" y="2794"/>
                    <a:pt x="13754100" y="6350"/>
                  </a:cubicBezTo>
                  <a:cubicBezTo>
                    <a:pt x="13754100" y="9906"/>
                    <a:pt x="13751306" y="12700"/>
                    <a:pt x="1374775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4967" y="305529"/>
            <a:ext cx="1216521" cy="1216521"/>
            <a:chOff x="0" y="0"/>
            <a:chExt cx="1622028" cy="1622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2044" cy="1622044"/>
            </a:xfrm>
            <a:custGeom>
              <a:avLst/>
              <a:gdLst/>
              <a:ahLst/>
              <a:cxnLst/>
              <a:rect r="r" b="b" t="t" l="l"/>
              <a:pathLst>
                <a:path h="1622044" w="1622044">
                  <a:moveTo>
                    <a:pt x="0" y="0"/>
                  </a:moveTo>
                  <a:lnTo>
                    <a:pt x="1622044" y="0"/>
                  </a:lnTo>
                  <a:lnTo>
                    <a:pt x="1622044" y="1622044"/>
                  </a:lnTo>
                  <a:lnTo>
                    <a:pt x="0" y="16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6722" y="1765172"/>
            <a:ext cx="973011" cy="973011"/>
            <a:chOff x="0" y="0"/>
            <a:chExt cx="1297348" cy="12973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97348" cy="12973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3479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487" lIns="2487" bIns="2487" rIns="2487"/>
              <a:lstStyle/>
              <a:p>
                <a:pPr algn="ctr">
                  <a:lnSpc>
                    <a:spcPts val="326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17184" y="251160"/>
              <a:ext cx="209732" cy="263814"/>
            </a:xfrm>
            <a:custGeom>
              <a:avLst/>
              <a:gdLst/>
              <a:ahLst/>
              <a:cxnLst/>
              <a:rect r="r" b="b" t="t" l="l"/>
              <a:pathLst>
                <a:path h="263814" w="209732">
                  <a:moveTo>
                    <a:pt x="0" y="0"/>
                  </a:moveTo>
                  <a:lnTo>
                    <a:pt x="209733" y="0"/>
                  </a:lnTo>
                  <a:lnTo>
                    <a:pt x="209733" y="263814"/>
                  </a:lnTo>
                  <a:lnTo>
                    <a:pt x="0" y="26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572721" y="493722"/>
              <a:ext cx="102745" cy="193011"/>
              <a:chOff x="0" y="0"/>
              <a:chExt cx="145370" cy="2730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5370" cy="273084"/>
              </a:xfrm>
              <a:custGeom>
                <a:avLst/>
                <a:gdLst/>
                <a:ahLst/>
                <a:cxnLst/>
                <a:rect r="r" b="b" t="t" l="l"/>
                <a:pathLst>
                  <a:path h="273084" w="145370">
                    <a:moveTo>
                      <a:pt x="72685" y="0"/>
                    </a:moveTo>
                    <a:lnTo>
                      <a:pt x="72685" y="0"/>
                    </a:lnTo>
                    <a:cubicBezTo>
                      <a:pt x="112828" y="0"/>
                      <a:pt x="145370" y="32542"/>
                      <a:pt x="145370" y="72685"/>
                    </a:cubicBezTo>
                    <a:lnTo>
                      <a:pt x="145370" y="200400"/>
                    </a:lnTo>
                    <a:cubicBezTo>
                      <a:pt x="145370" y="219677"/>
                      <a:pt x="137712" y="238164"/>
                      <a:pt x="124081" y="251796"/>
                    </a:cubicBezTo>
                    <a:cubicBezTo>
                      <a:pt x="110450" y="265427"/>
                      <a:pt x="91962" y="273084"/>
                      <a:pt x="72685" y="273084"/>
                    </a:cubicBezTo>
                    <a:lnTo>
                      <a:pt x="72685" y="273084"/>
                    </a:lnTo>
                    <a:cubicBezTo>
                      <a:pt x="53408" y="273084"/>
                      <a:pt x="34920" y="265427"/>
                      <a:pt x="21289" y="251796"/>
                    </a:cubicBezTo>
                    <a:cubicBezTo>
                      <a:pt x="7658" y="238164"/>
                      <a:pt x="0" y="219677"/>
                      <a:pt x="0" y="200400"/>
                    </a:cubicBezTo>
                    <a:lnTo>
                      <a:pt x="0" y="72685"/>
                    </a:lnTo>
                    <a:cubicBezTo>
                      <a:pt x="0" y="53408"/>
                      <a:pt x="7658" y="34920"/>
                      <a:pt x="21289" y="21289"/>
                    </a:cubicBezTo>
                    <a:cubicBezTo>
                      <a:pt x="34920" y="7658"/>
                      <a:pt x="53408" y="0"/>
                      <a:pt x="72685" y="0"/>
                    </a:cubicBezTo>
                    <a:close/>
                  </a:path>
                </a:pathLst>
              </a:custGeom>
              <a:solidFill>
                <a:srgbClr val="E0B5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5370" cy="330234"/>
              </a:xfrm>
              <a:prstGeom prst="rect">
                <a:avLst/>
              </a:prstGeom>
            </p:spPr>
            <p:txBody>
              <a:bodyPr anchor="ctr" rtlCol="false" tIns="19037" lIns="19037" bIns="19037" rIns="19037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1935" y="114786"/>
              <a:ext cx="930329" cy="621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6"/>
                </a:lnSpc>
                <a:spcBef>
                  <a:spcPct val="0"/>
                </a:spcBef>
              </a:pPr>
              <a:r>
                <a:rPr lang="en-US" sz="2690">
                  <a:solidFill>
                    <a:srgbClr val="E0B556"/>
                  </a:solidFill>
                  <a:latin typeface="Brick Sans"/>
                  <a:ea typeface="Brick Sans"/>
                  <a:cs typeface="Brick Sans"/>
                  <a:sym typeface="Brick Sans"/>
                </a:rPr>
                <a:t>S  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518" y="599199"/>
              <a:ext cx="1221162" cy="507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FFE2A5"/>
                  </a:solidFill>
                  <a:latin typeface="Brick Sans"/>
                  <a:ea typeface="Brick Sans"/>
                  <a:cs typeface="Brick Sans"/>
                  <a:sym typeface="Brick Sans"/>
                </a:rPr>
                <a:t>TEM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087251" y="1028700"/>
          <a:ext cx="15824449" cy="9108059"/>
        </p:xfrm>
        <a:graphic>
          <a:graphicData uri="http://schemas.openxmlformats.org/drawingml/2006/table">
            <a:tbl>
              <a:tblPr/>
              <a:tblGrid>
                <a:gridCol w="2633265"/>
                <a:gridCol w="5910163"/>
                <a:gridCol w="7281021"/>
              </a:tblGrid>
              <a:tr h="9204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Panelist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496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Mr. Gumogda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Level 1 DFD Cash Donation: If not in scope of the system, it should not be included.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removed the Cash Donation on the DFD because Barangay doesn’t require payments for their services.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115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Mr. Gumogda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Level 2 DFD Token Access Denied Message: Create a checkbox instead so that the resident will not be able to move on to the process until the checkbox is ticked.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20"/>
                        </a:lnSpc>
                        <a:defRPr/>
                      </a:pPr>
                      <a:r>
                        <a:rPr lang="en-US" sz="194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merged the process of the Terms and Condition to remove the confusion and create an improved visual of the process for the Diagram.</a:t>
                      </a:r>
                      <a:endParaRPr lang="en-US" sz="1100"/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  <a:p>
                      <a:pPr algn="just">
                        <a:lnSpc>
                          <a:spcPts val="27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0">
            <a:off x="11860384" y="4715472"/>
            <a:ext cx="4918003" cy="5073425"/>
          </a:xfrm>
          <a:custGeom>
            <a:avLst/>
            <a:gdLst/>
            <a:ahLst/>
            <a:cxnLst/>
            <a:rect r="r" b="b" t="t" l="l"/>
            <a:pathLst>
              <a:path h="5073425" w="4918003">
                <a:moveTo>
                  <a:pt x="0" y="0"/>
                </a:moveTo>
                <a:lnTo>
                  <a:pt x="4918003" y="0"/>
                </a:lnTo>
                <a:lnTo>
                  <a:pt x="4918003" y="5073424"/>
                </a:lnTo>
                <a:lnTo>
                  <a:pt x="0" y="507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3606535" y="208940"/>
            <a:ext cx="13171852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5000" spc="-30">
                <a:solidFill>
                  <a:srgbClr val="03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DFD Comments Matrix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DAGU7SYdgrM</dc:identifier>
  <dcterms:modified xsi:type="dcterms:W3CDTF">2011-08-01T06:04:30Z</dcterms:modified>
  <cp:revision>1</cp:revision>
  <dc:title>SISTEM - 802-Go | Final Presentation</dc:title>
</cp:coreProperties>
</file>